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0B823C-1D13-42D8-AA29-1F7157584412}" v="2794" dt="2020-04-09T03:22:46.640"/>
    <p1510:client id="{A1110CF5-6C3E-4146-A774-A2BB027796E6}" v="2666" dt="2020-04-09T04:13:56.1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989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060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7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39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771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622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023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87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938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287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37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62224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mailto:Siddharthdathathreya@gmail.com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inkode.com/ka/bangalore.html" TargetMode="External"/><Relationship Id="rId7" Type="http://schemas.openxmlformats.org/officeDocument/2006/relationships/image" Target="../media/image6.jpeg"/><Relationship Id="rId2" Type="http://schemas.openxmlformats.org/officeDocument/2006/relationships/hyperlink" Target="https://finkode.com/ap/hyderabad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FC4116-6C34-4243-A02D-C7C1B666C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9813" b="135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2807208"/>
          </a:xfrm>
        </p:spPr>
        <p:txBody>
          <a:bodyPr anchor="b"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ea typeface="+mj-lt"/>
                <a:cs typeface="+mj-lt"/>
              </a:rPr>
              <a:t>The Battle of Neighborhood -</a:t>
            </a:r>
            <a:br>
              <a:rPr lang="en-US" sz="3200" b="1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US" sz="3200" b="1" dirty="0">
                <a:solidFill>
                  <a:schemeClr val="bg1"/>
                </a:solidFill>
                <a:ea typeface="+mj-lt"/>
                <a:cs typeface="+mj-lt"/>
              </a:rPr>
              <a:t>Hyderabad vs Bangalore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CAF133-77FB-48DC-A7F3-2560A38DB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3968496"/>
            <a:ext cx="4023360" cy="120814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Ibm Professional data science certification capstone project.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0401440-1DC9-4C9E-A3BA-4DECEEB46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A picture containing black, large, clock, group&#10;&#10;Description generated with very high confidence">
            <a:extLst>
              <a:ext uri="{FF2B5EF4-FFF2-40B4-BE49-F238E27FC236}">
                <a16:creationId xmlns:a16="http://schemas.microsoft.com/office/drawing/2014/main" id="{B5FB3DAB-29F5-40E1-B9E1-B94C64CDE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39" y="1799170"/>
            <a:ext cx="5331481" cy="91968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E3F140-02CB-4BBC-ABC0-8BF046C9D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rgbClr val="465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97BBB29-6B1C-4EC1-86FF-506DB8C71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1592575"/>
            <a:ext cx="5331478" cy="133286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59623"/>
            <a:ext cx="11303626" cy="20511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A350C8-C1B0-41D4-8BEE-CFDE766EA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4596992"/>
            <a:ext cx="3353432" cy="160701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Methodology- Hyderabad dataset cont'd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C1B9EE2-2997-4371-AD7D-1870E5A24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1491" y="4596992"/>
            <a:ext cx="7240909" cy="1607012"/>
          </a:xfrm>
        </p:spPr>
        <p:txBody>
          <a:bodyPr>
            <a:normAutofit/>
          </a:bodyPr>
          <a:lstStyle/>
          <a:p>
            <a:pPr marL="305435" indent="-305435"/>
            <a:r>
              <a:rPr lang="en-US" dirty="0">
                <a:solidFill>
                  <a:srgbClr val="FFFFFF"/>
                </a:solidFill>
              </a:rPr>
              <a:t>One-hot encoding and Most common venue.</a:t>
            </a:r>
          </a:p>
        </p:txBody>
      </p:sp>
    </p:spTree>
    <p:extLst>
      <p:ext uri="{BB962C8B-B14F-4D97-AF65-F5344CB8AC3E}">
        <p14:creationId xmlns:p14="http://schemas.microsoft.com/office/powerpoint/2010/main" val="84381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EBEFA579-57F0-408F-8D65-55311CD5AF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139" y="903439"/>
            <a:ext cx="5477059" cy="2711144"/>
          </a:xfrm>
          <a:prstGeom prst="rect">
            <a:avLst/>
          </a:prstGeom>
        </p:spPr>
      </p:pic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40B2565-23DC-4926-9A64-A3D8E4AD0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931" y="1391298"/>
            <a:ext cx="5509282" cy="173542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695E25C-06E7-4082-BE92-B571B616B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297735"/>
            <a:ext cx="1126540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64BD7DF-F4BB-427F-B4F6-6DC83A59A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49531-5385-40EB-B726-608D4B0DB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Methodology Hyderabad – Cont'd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Silhouette score and final cluster labels</a:t>
            </a:r>
          </a:p>
        </p:txBody>
      </p:sp>
    </p:spTree>
    <p:extLst>
      <p:ext uri="{BB962C8B-B14F-4D97-AF65-F5344CB8AC3E}">
        <p14:creationId xmlns:p14="http://schemas.microsoft.com/office/powerpoint/2010/main" val="3038685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0E3D6387-4E15-40D3-ACB0-CAA00F202D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139" y="636432"/>
            <a:ext cx="5477059" cy="3245157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717F8D1-DFF8-4900-8F28-3A969AEC6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931" y="1411958"/>
            <a:ext cx="5509282" cy="169410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695E25C-06E7-4082-BE92-B571B616B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297735"/>
            <a:ext cx="1126540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BD7DF-F4BB-427F-B4F6-6DC83A59A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1C6A1-A215-43A3-A886-B71BA4131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Results for Bangalore dataset</a:t>
            </a:r>
          </a:p>
        </p:txBody>
      </p:sp>
    </p:spTree>
    <p:extLst>
      <p:ext uri="{BB962C8B-B14F-4D97-AF65-F5344CB8AC3E}">
        <p14:creationId xmlns:p14="http://schemas.microsoft.com/office/powerpoint/2010/main" val="1316309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0401440-1DC9-4C9E-A3BA-4DECEEB46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6" descr="A close up of a street&#10;&#10;Description generated with high confidence">
            <a:extLst>
              <a:ext uri="{FF2B5EF4-FFF2-40B4-BE49-F238E27FC236}">
                <a16:creationId xmlns:a16="http://schemas.microsoft.com/office/drawing/2014/main" id="{859C0022-23AC-4DD8-A41C-7057DABD0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39" y="1712533"/>
            <a:ext cx="5331481" cy="1092953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E3F140-02CB-4BBC-ABC0-8BF046C9D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rgbClr val="465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929C08AE-DD71-40D7-B493-28ABCE092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692888"/>
            <a:ext cx="5331478" cy="313224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59623"/>
            <a:ext cx="11303626" cy="20511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8B1FCA-F379-4B94-BB7B-687E68C4B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4596992"/>
            <a:ext cx="10865970" cy="160701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Result for Hyderabad dataset</a:t>
            </a:r>
          </a:p>
        </p:txBody>
      </p:sp>
    </p:spTree>
    <p:extLst>
      <p:ext uri="{BB962C8B-B14F-4D97-AF65-F5344CB8AC3E}">
        <p14:creationId xmlns:p14="http://schemas.microsoft.com/office/powerpoint/2010/main" val="2267463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3EB26-8A0C-41ED-AC36-B1E7AB289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4A55B-6DB2-46B2-92C4-9D2511F38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US" dirty="0"/>
              <a:t>According to the above analysis, the best place to start to live in Bangalore are </a:t>
            </a:r>
            <a:r>
              <a:rPr lang="en-US" dirty="0" err="1"/>
              <a:t>Bidrahalli</a:t>
            </a:r>
            <a:r>
              <a:rPr lang="en-US" dirty="0"/>
              <a:t>, </a:t>
            </a:r>
            <a:r>
              <a:rPr lang="en-US" dirty="0" err="1"/>
              <a:t>Chikkabettahalli</a:t>
            </a:r>
            <a:r>
              <a:rPr lang="en-US" dirty="0"/>
              <a:t>, </a:t>
            </a:r>
            <a:r>
              <a:rPr lang="en-US" dirty="0" err="1"/>
              <a:t>Doddagubi</a:t>
            </a:r>
            <a:r>
              <a:rPr lang="en-US" dirty="0"/>
              <a:t>, </a:t>
            </a:r>
            <a:r>
              <a:rPr lang="en-US" dirty="0" err="1"/>
              <a:t>Doddakallasandra</a:t>
            </a:r>
            <a:r>
              <a:rPr lang="en-US" dirty="0"/>
              <a:t>, </a:t>
            </a:r>
            <a:r>
              <a:rPr lang="en-US" dirty="0" err="1"/>
              <a:t>Hennagara</a:t>
            </a:r>
            <a:r>
              <a:rPr lang="en-US" dirty="0"/>
              <a:t>, </a:t>
            </a:r>
            <a:r>
              <a:rPr lang="en-US" dirty="0" err="1"/>
              <a:t>Hosakerahalli</a:t>
            </a:r>
            <a:r>
              <a:rPr lang="en-US" dirty="0"/>
              <a:t>, </a:t>
            </a:r>
            <a:r>
              <a:rPr lang="en-US" dirty="0" err="1"/>
              <a:t>Hulimangala</a:t>
            </a:r>
            <a:r>
              <a:rPr lang="en-US" dirty="0"/>
              <a:t> and </a:t>
            </a:r>
            <a:r>
              <a:rPr lang="en-US" dirty="0" err="1"/>
              <a:t>Kadugodi</a:t>
            </a:r>
            <a:r>
              <a:rPr lang="en-US" dirty="0"/>
              <a:t>.</a:t>
            </a:r>
          </a:p>
          <a:p>
            <a:pPr marL="305435" indent="-305435"/>
            <a:r>
              <a:rPr lang="en-US" dirty="0"/>
              <a:t>And the best place to start to live in Hyderabad are </a:t>
            </a:r>
            <a:r>
              <a:rPr lang="en-US" dirty="0" err="1"/>
              <a:t>Badangpet</a:t>
            </a:r>
            <a:r>
              <a:rPr lang="en-US" dirty="0"/>
              <a:t>, Jeedimetla and </a:t>
            </a:r>
            <a:r>
              <a:rPr lang="en-US" dirty="0" err="1"/>
              <a:t>Pratapsingaram</a:t>
            </a:r>
            <a:r>
              <a:rPr lang="en-US" dirty="0"/>
              <a:t>.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In those above places all of the required essentials are available in the given neighborhood.</a:t>
            </a:r>
            <a:endParaRPr lang="en-US" dirty="0"/>
          </a:p>
          <a:p>
            <a:pPr marL="305435" indent="-30543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746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D84AB-3947-4306-BEB5-E0F267C2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55AF1-1B87-4FCC-BC99-F3E21816A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US" dirty="0"/>
              <a:t>We got a glimpse on where to start to live in these cities which I have taken as my project </a:t>
            </a:r>
            <a:r>
              <a:rPr lang="en-US" dirty="0" err="1"/>
              <a:t>I.e</a:t>
            </a:r>
            <a:r>
              <a:rPr lang="en-US" dirty="0"/>
              <a:t> Hyderabad and Bangalore.</a:t>
            </a:r>
          </a:p>
          <a:p>
            <a:pPr marL="305435" indent="-305435"/>
            <a:r>
              <a:rPr lang="en-US" dirty="0"/>
              <a:t>In Hyderabad, the best place to start is ,having three places whereas, in Bangalore there are eight places to start with.</a:t>
            </a:r>
          </a:p>
          <a:p>
            <a:pPr marL="305435" indent="-305435"/>
            <a:r>
              <a:rPr lang="en-US" dirty="0"/>
              <a:t>All of the mentioned places are having all the amenities and IT sectors are booming in both of these districts.</a:t>
            </a:r>
          </a:p>
          <a:p>
            <a:pPr marL="305435" indent="-305435"/>
            <a:r>
              <a:rPr lang="en-US" dirty="0"/>
              <a:t>I conclude that no matter, where we start, start from a place where it is comfortable for you in terms of language, society </a:t>
            </a:r>
            <a:r>
              <a:rPr lang="en-US" dirty="0" err="1"/>
              <a:t>etc</a:t>
            </a:r>
            <a:r>
              <a:rPr lang="en-US" dirty="0"/>
              <a:t> which is of course, out of presentation topic.</a:t>
            </a:r>
          </a:p>
          <a:p>
            <a:pPr marL="305435" indent="-305435"/>
            <a:r>
              <a:rPr lang="en-US" dirty="0"/>
              <a:t>The above mentioned places are best places to start whether it is Bangalore or Hyderabad.</a:t>
            </a:r>
          </a:p>
        </p:txBody>
      </p:sp>
    </p:spTree>
    <p:extLst>
      <p:ext uri="{BB962C8B-B14F-4D97-AF65-F5344CB8AC3E}">
        <p14:creationId xmlns:p14="http://schemas.microsoft.com/office/powerpoint/2010/main" val="31607528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0" name="Rectangle 15">
            <a:extLst>
              <a:ext uri="{FF2B5EF4-FFF2-40B4-BE49-F238E27FC236}">
                <a16:creationId xmlns:a16="http://schemas.microsoft.com/office/drawing/2014/main" id="{DA182162-B517-4B41-B039-339F87FAE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A05AFA-C27F-4D2D-B5D9-2FAD899F9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745" y="1005840"/>
            <a:ext cx="6828909" cy="48050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b="0" kern="1200" cap="all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68555-6BE1-45B7-B80F-AE78B43FB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9870" y="1007618"/>
            <a:ext cx="3303863" cy="48014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/>
              <a:t>By -</a:t>
            </a:r>
          </a:p>
          <a:p>
            <a:r>
              <a:rPr lang="en-US" sz="2400" dirty="0"/>
              <a:t>SIDDHARTH DATTHATHREYA</a:t>
            </a:r>
          </a:p>
          <a:p>
            <a:r>
              <a:rPr lang="en-US" sz="2400" dirty="0">
                <a:hlinkClick r:id="rId2"/>
              </a:rPr>
              <a:t>Siddharthdathathreya@gmail.com</a:t>
            </a:r>
            <a:endParaRPr lang="en-US" sz="2400" dirty="0"/>
          </a:p>
          <a:p>
            <a:r>
              <a:rPr lang="en-US" sz="2400" dirty="0"/>
              <a:t>9110722698</a:t>
            </a:r>
          </a:p>
        </p:txBody>
      </p:sp>
      <p:sp>
        <p:nvSpPr>
          <p:cNvPr id="41" name="Rectangle 17">
            <a:extLst>
              <a:ext uri="{FF2B5EF4-FFF2-40B4-BE49-F238E27FC236}">
                <a16:creationId xmlns:a16="http://schemas.microsoft.com/office/drawing/2014/main" id="{8BEF4DBE-A60E-4AAE-9D62-1147461CD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751211"/>
            <a:ext cx="683056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19">
            <a:extLst>
              <a:ext uri="{FF2B5EF4-FFF2-40B4-BE49-F238E27FC236}">
                <a16:creationId xmlns:a16="http://schemas.microsoft.com/office/drawing/2014/main" id="{33955649-790D-4997-9D50-C1D8E32C1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754768"/>
            <a:ext cx="3300984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21">
            <a:extLst>
              <a:ext uri="{FF2B5EF4-FFF2-40B4-BE49-F238E27FC236}">
                <a16:creationId xmlns:a16="http://schemas.microsoft.com/office/drawing/2014/main" id="{18839B1D-4A8C-403C-9D1B-B83CF1DB6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5946475"/>
            <a:ext cx="683056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3">
            <a:extLst>
              <a:ext uri="{FF2B5EF4-FFF2-40B4-BE49-F238E27FC236}">
                <a16:creationId xmlns:a16="http://schemas.microsoft.com/office/drawing/2014/main" id="{19818AF9-99F4-4DD9-A3EB-0A3477509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5950032"/>
            <a:ext cx="3300984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289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room&#10;&#10;Description generated with very high confidence">
            <a:extLst>
              <a:ext uri="{FF2B5EF4-FFF2-40B4-BE49-F238E27FC236}">
                <a16:creationId xmlns:a16="http://schemas.microsoft.com/office/drawing/2014/main" id="{155C8A7C-1532-473A-8C00-38ECCCAF60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7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849057"/>
            <a:ext cx="3703320" cy="9499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19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012371"/>
            <a:ext cx="3702134" cy="4202862"/>
          </a:xfrm>
          <a:prstGeom prst="rect">
            <a:avLst/>
          </a:prstGeom>
          <a:solidFill>
            <a:schemeClr val="bg1">
              <a:alpha val="9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A1D05-37BD-4F9A-B0A8-B49B218F5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227" y="1153886"/>
            <a:ext cx="3374265" cy="971306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F4FFC-F52A-463C-B169-516937472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226" y="2266683"/>
            <a:ext cx="3374265" cy="2704562"/>
          </a:xfrm>
        </p:spPr>
        <p:txBody>
          <a:bodyPr>
            <a:normAutofit/>
          </a:bodyPr>
          <a:lstStyle/>
          <a:p>
            <a:pPr marL="305435" indent="-305435"/>
            <a:r>
              <a:rPr lang="en-US"/>
              <a:t>Introduction</a:t>
            </a:r>
          </a:p>
          <a:p>
            <a:pPr marL="305435" indent="-305435"/>
            <a:r>
              <a:rPr lang="en-US"/>
              <a:t>Data used</a:t>
            </a:r>
          </a:p>
          <a:p>
            <a:pPr marL="305435" indent="-305435"/>
            <a:r>
              <a:rPr lang="en-US"/>
              <a:t>Methodology</a:t>
            </a:r>
          </a:p>
          <a:p>
            <a:pPr marL="305435" indent="-305435"/>
            <a:r>
              <a:rPr lang="en-US"/>
              <a:t>Results</a:t>
            </a:r>
          </a:p>
          <a:p>
            <a:pPr marL="305435" indent="-305435"/>
            <a:r>
              <a:rPr lang="en-US"/>
              <a:t>Discussion</a:t>
            </a:r>
          </a:p>
          <a:p>
            <a:pPr marL="305435" indent="-305435"/>
            <a:r>
              <a:rPr lang="en-US"/>
              <a:t>Conclusion</a:t>
            </a:r>
          </a:p>
          <a:p>
            <a:pPr marL="305435" indent="-30543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083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D5DD6-B8AA-48EF-AC8A-3D4F4AFF4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 – problem statement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D0D40-EC1D-47A6-B917-527AECD8F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05435" indent="-305435"/>
            <a:r>
              <a:rPr lang="en-US">
                <a:ea typeface="+mn-lt"/>
                <a:cs typeface="+mn-lt"/>
              </a:rPr>
              <a:t>As the people doesn't know where to live or start to work in a country, I am representing in this report how to start and which colony is having all the resources such as utilities, groceries, gym, IT services etc. And one more thing:</a:t>
            </a:r>
            <a:endParaRPr lang="en-US"/>
          </a:p>
          <a:p>
            <a:pPr marL="305435" indent="-305435"/>
            <a:r>
              <a:rPr lang="en-US">
                <a:ea typeface="+mn-lt"/>
                <a:cs typeface="+mn-lt"/>
              </a:rPr>
              <a:t>1. Which is the good place to start?</a:t>
            </a:r>
            <a:endParaRPr lang="en-US"/>
          </a:p>
          <a:p>
            <a:pPr marL="305435" indent="-305435"/>
            <a:r>
              <a:rPr lang="en-US">
                <a:ea typeface="+mn-lt"/>
                <a:cs typeface="+mn-lt"/>
              </a:rPr>
              <a:t>2. Where we can we get all the resources as I mentioned above?</a:t>
            </a:r>
            <a:endParaRPr lang="en-US"/>
          </a:p>
          <a:p>
            <a:pPr marL="305435" indent="-305435"/>
            <a:r>
              <a:rPr lang="en-US">
                <a:ea typeface="+mn-lt"/>
                <a:cs typeface="+mn-lt"/>
              </a:rPr>
              <a:t>3. In the given neighborhood, is there any good rating services like online-ordering food is avaiable?</a:t>
            </a:r>
            <a:endParaRPr lang="en-US"/>
          </a:p>
          <a:p>
            <a:pPr marL="305435" indent="-305435"/>
            <a:r>
              <a:rPr lang="en-US" dirty="0">
                <a:ea typeface="+mn-lt"/>
                <a:cs typeface="+mn-lt"/>
              </a:rPr>
              <a:t> </a:t>
            </a:r>
            <a:r>
              <a:rPr lang="en-US">
                <a:ea typeface="+mn-lt"/>
                <a:cs typeface="+mn-lt"/>
              </a:rPr>
              <a:t>I will try to answer the following questions:</a:t>
            </a:r>
            <a:endParaRPr lang="en-US"/>
          </a:p>
          <a:p>
            <a:pPr marL="305435" indent="-305435"/>
            <a:r>
              <a:rPr lang="en-US">
                <a:ea typeface="+mn-lt"/>
                <a:cs typeface="+mn-lt"/>
              </a:rPr>
              <a:t>1. Where is the good place to start in hyderabad or bangalore?</a:t>
            </a:r>
            <a:endParaRPr lang="en-US"/>
          </a:p>
          <a:p>
            <a:pPr marL="305435" indent="-305435"/>
            <a:r>
              <a:rPr lang="en-US">
                <a:ea typeface="+mn-lt"/>
                <a:cs typeface="+mn-lt"/>
              </a:rPr>
              <a:t>2. Where are the </a:t>
            </a:r>
            <a:r>
              <a:rPr lang="en-US" i="1">
                <a:ea typeface="+mn-lt"/>
                <a:cs typeface="+mn-lt"/>
              </a:rPr>
              <a:t>'amenities'</a:t>
            </a:r>
            <a:r>
              <a:rPr lang="en-US">
                <a:ea typeface="+mn-lt"/>
                <a:cs typeface="+mn-lt"/>
              </a:rPr>
              <a:t> located?</a:t>
            </a:r>
            <a:endParaRPr lang="en-US"/>
          </a:p>
          <a:p>
            <a:pPr marL="305435" indent="-305435"/>
            <a:r>
              <a:rPr lang="en-US">
                <a:ea typeface="+mn-lt"/>
                <a:cs typeface="+mn-lt"/>
              </a:rPr>
              <a:t>3. Recent activities and Most common venues</a:t>
            </a:r>
            <a:endParaRPr lang="en-US"/>
          </a:p>
          <a:p>
            <a:pPr marL="305435" indent="-305435"/>
            <a:r>
              <a:rPr lang="en-US">
                <a:ea typeface="+mn-lt"/>
                <a:cs typeface="+mn-lt"/>
              </a:rPr>
              <a:t>4. Suggests the best place to start either in hyderabad or in bangalore.</a:t>
            </a:r>
            <a:endParaRPr lang="en-US"/>
          </a:p>
          <a:p>
            <a:pPr marL="305435" indent="-30543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41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AD936F5-D47C-418E-957B-E67FE0AB7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383D63D-AFF6-450E-9563-88C596AE6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16AD71-390C-4868-A5FB-5EB08743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31BE33D-0E67-4BB0-8A1B-581C9F3C4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C428F49-D716-4BA1-9E15-BCC588E96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5" y="619432"/>
            <a:ext cx="3697570" cy="5771133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4CD384-FBA0-4F99-8688-ACF6BE89D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5"/>
            <a:ext cx="3433547" cy="136628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A7F87-7C9B-440E-80A3-4227B24C3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361" y="2335388"/>
            <a:ext cx="3221427" cy="3523411"/>
          </a:xfrm>
        </p:spPr>
        <p:txBody>
          <a:bodyPr>
            <a:normAutofit lnSpcReduction="10000"/>
          </a:bodyPr>
          <a:lstStyle/>
          <a:p>
            <a:pPr marL="305435" indent="-305435"/>
            <a:r>
              <a:rPr lang="en-US" sz="1500">
                <a:solidFill>
                  <a:srgbClr val="FFFFFF"/>
                </a:solidFill>
              </a:rPr>
              <a:t>Hyderabad district pincode from the site </a:t>
            </a:r>
            <a:r>
              <a:rPr lang="en-US" sz="1500" dirty="0">
                <a:solidFill>
                  <a:srgbClr val="FFFFFF"/>
                </a:solidFill>
              </a:rPr>
              <a:t>(</a:t>
            </a:r>
            <a:r>
              <a:rPr lang="en-US" sz="1500" dirty="0">
                <a:solidFill>
                  <a:srgbClr val="FFFFFF"/>
                </a:solidFill>
                <a:ea typeface="+mn-lt"/>
                <a:cs typeface="+mn-lt"/>
                <a:hlinkClick r:id="rId2"/>
              </a:rPr>
              <a:t>https://finkode.com/ap/hyderabad.html</a:t>
            </a:r>
            <a:r>
              <a:rPr lang="en-US" sz="1500" dirty="0">
                <a:solidFill>
                  <a:srgbClr val="FFFFFF"/>
                </a:solidFill>
                <a:ea typeface="+mn-lt"/>
                <a:cs typeface="+mn-lt"/>
              </a:rPr>
              <a:t>).</a:t>
            </a:r>
          </a:p>
          <a:p>
            <a:pPr marL="305435" indent="-305435"/>
            <a:r>
              <a:rPr lang="en-US" sz="1500">
                <a:solidFill>
                  <a:srgbClr val="FFFFFF"/>
                </a:solidFill>
                <a:ea typeface="+mn-lt"/>
                <a:cs typeface="+mn-lt"/>
              </a:rPr>
              <a:t>Bangalore district pincode from the site </a:t>
            </a:r>
            <a:r>
              <a:rPr lang="en-US" sz="1500" dirty="0">
                <a:solidFill>
                  <a:srgbClr val="FFFFFF"/>
                </a:solidFill>
                <a:ea typeface="+mn-lt"/>
                <a:cs typeface="+mn-lt"/>
              </a:rPr>
              <a:t>(</a:t>
            </a:r>
            <a:r>
              <a:rPr lang="en-US" sz="1500" dirty="0">
                <a:solidFill>
                  <a:srgbClr val="FFFFFF"/>
                </a:solidFill>
                <a:ea typeface="+mn-lt"/>
                <a:cs typeface="+mn-lt"/>
                <a:hlinkClick r:id="rId3"/>
              </a:rPr>
              <a:t>https://finkode.com/ka/bangalore.html</a:t>
            </a:r>
            <a:r>
              <a:rPr lang="en-US" sz="1500" dirty="0">
                <a:solidFill>
                  <a:srgbClr val="FFFFFF"/>
                </a:solidFill>
                <a:ea typeface="+mn-lt"/>
                <a:cs typeface="+mn-lt"/>
              </a:rPr>
              <a:t>).</a:t>
            </a:r>
          </a:p>
          <a:p>
            <a:pPr marL="305435" indent="-305435"/>
            <a:r>
              <a:rPr lang="en-US" sz="1500">
                <a:solidFill>
                  <a:srgbClr val="FFFFFF"/>
                </a:solidFill>
                <a:ea typeface="+mn-lt"/>
                <a:cs typeface="+mn-lt"/>
              </a:rPr>
              <a:t>After using the geocoding API, we  will create latitudes and longitudes for the given addresses.</a:t>
            </a:r>
          </a:p>
        </p:txBody>
      </p:sp>
      <p:pic>
        <p:nvPicPr>
          <p:cNvPr id="12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6B58DBD-B70F-470F-A248-389B03382A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90" r="41762" b="-1"/>
          <a:stretch/>
        </p:blipFill>
        <p:spPr>
          <a:xfrm>
            <a:off x="4241827" y="619432"/>
            <a:ext cx="3703320" cy="2847165"/>
          </a:xfrm>
          <a:prstGeom prst="rect">
            <a:avLst/>
          </a:prstGeom>
        </p:spPr>
      </p:pic>
      <p:pic>
        <p:nvPicPr>
          <p:cNvPr id="10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92D2E28-E383-4CE7-B801-F29D46EBAFB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811" r="48398"/>
          <a:stretch/>
        </p:blipFill>
        <p:spPr>
          <a:xfrm>
            <a:off x="8042503" y="619432"/>
            <a:ext cx="3702973" cy="2847165"/>
          </a:xfrm>
          <a:prstGeom prst="rect">
            <a:avLst/>
          </a:prstGeom>
        </p:spPr>
      </p:pic>
      <p:pic>
        <p:nvPicPr>
          <p:cNvPr id="14" name="Picture 1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7AAFD86-13DB-4EBA-8C6C-8183EFFEB2C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572" r="43452" b="1"/>
          <a:stretch/>
        </p:blipFill>
        <p:spPr>
          <a:xfrm>
            <a:off x="4241821" y="3562350"/>
            <a:ext cx="3703320" cy="2825496"/>
          </a:xfrm>
          <a:prstGeom prst="rect">
            <a:avLst/>
          </a:prstGeom>
        </p:spPr>
      </p:pic>
      <p:pic>
        <p:nvPicPr>
          <p:cNvPr id="8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66F3B01-244E-4B83-A0F3-84711BD0BC2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788" r="47567" b="-1"/>
          <a:stretch/>
        </p:blipFill>
        <p:spPr>
          <a:xfrm>
            <a:off x="8037116" y="3562351"/>
            <a:ext cx="3702973" cy="282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17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B18C52-F8AE-4DC9-B24D-6B3527284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073231"/>
            <a:ext cx="3219127" cy="4711539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>
                    <a:lumMod val="85000"/>
                    <a:lumOff val="15000"/>
                  </a:schemeClr>
                </a:solidFill>
              </a:rPr>
              <a:t>methodology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601200"/>
            <a:ext cx="7498616" cy="579959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F341E-7A15-4319-8162-D078AE533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629" y="1073231"/>
            <a:ext cx="6541841" cy="4711539"/>
          </a:xfrm>
        </p:spPr>
        <p:txBody>
          <a:bodyPr>
            <a:normAutofit/>
          </a:bodyPr>
          <a:lstStyle/>
          <a:p>
            <a:pPr marL="305435" indent="-305435">
              <a:lnSpc>
                <a:spcPct val="110000"/>
              </a:lnSpc>
            </a:pPr>
            <a:r>
              <a:rPr lang="en-US" sz="1500" dirty="0">
                <a:solidFill>
                  <a:srgbClr val="FFFFFF"/>
                </a:solidFill>
              </a:rPr>
              <a:t>First, we scrape the data using beautifulsoup.</a:t>
            </a:r>
          </a:p>
          <a:p>
            <a:pPr marL="305435" indent="-305435">
              <a:lnSpc>
                <a:spcPct val="110000"/>
              </a:lnSpc>
            </a:pPr>
            <a:r>
              <a:rPr lang="en-US" sz="1500" dirty="0">
                <a:solidFill>
                  <a:srgbClr val="FFFFFF"/>
                </a:solidFill>
              </a:rPr>
              <a:t>Second, we find the latitudes and longitudes of the given addresses(using Gmaps geocoding API)</a:t>
            </a:r>
          </a:p>
          <a:p>
            <a:pPr marL="305435" indent="-305435">
              <a:lnSpc>
                <a:spcPct val="110000"/>
              </a:lnSpc>
            </a:pPr>
            <a:r>
              <a:rPr lang="en-US" sz="1500" dirty="0">
                <a:solidFill>
                  <a:srgbClr val="FFFFFF"/>
                </a:solidFill>
              </a:rPr>
              <a:t>Third, we will plot those coordinates using the folium map.</a:t>
            </a:r>
          </a:p>
          <a:p>
            <a:pPr marL="305435" indent="-305435">
              <a:lnSpc>
                <a:spcPct val="110000"/>
              </a:lnSpc>
            </a:pPr>
            <a:r>
              <a:rPr lang="en-US" sz="1500" dirty="0">
                <a:solidFill>
                  <a:srgbClr val="FFFFFF"/>
                </a:solidFill>
              </a:rPr>
              <a:t>Fourth, We will find the number of collisions in the given dataset.</a:t>
            </a:r>
          </a:p>
          <a:p>
            <a:pPr marL="305435" indent="-305435">
              <a:lnSpc>
                <a:spcPct val="110000"/>
              </a:lnSpc>
            </a:pPr>
            <a:r>
              <a:rPr lang="en-US" sz="1500" dirty="0">
                <a:solidFill>
                  <a:srgbClr val="FFFFFF"/>
                </a:solidFill>
              </a:rPr>
              <a:t>Fifth, Using the dataset, we will use FourSquare API for finding the places resided near to those pin codes and merge with the original dataset</a:t>
            </a:r>
          </a:p>
          <a:p>
            <a:pPr marL="305435" indent="-305435">
              <a:lnSpc>
                <a:spcPct val="110000"/>
              </a:lnSpc>
            </a:pPr>
            <a:r>
              <a:rPr lang="en-US" sz="1500" dirty="0">
                <a:solidFill>
                  <a:srgbClr val="FFFFFF"/>
                </a:solidFill>
              </a:rPr>
              <a:t>Sixth, To use this dataset for predicting the most common venue, we have to use one-hot encoding for K-means Clustering algorithm.</a:t>
            </a:r>
          </a:p>
          <a:p>
            <a:pPr marL="305435" indent="-305435">
              <a:lnSpc>
                <a:spcPct val="110000"/>
              </a:lnSpc>
            </a:pPr>
            <a:r>
              <a:rPr lang="en-US" sz="1500" dirty="0">
                <a:solidFill>
                  <a:srgbClr val="FFFFFF"/>
                </a:solidFill>
              </a:rPr>
              <a:t>Seventh, Using the silhouette score, we will find the best K-value for our most common venue prediction.</a:t>
            </a:r>
          </a:p>
          <a:p>
            <a:pPr marL="305435" indent="-305435">
              <a:lnSpc>
                <a:spcPct val="110000"/>
              </a:lnSpc>
            </a:pPr>
            <a:r>
              <a:rPr lang="en-US" sz="1500" dirty="0">
                <a:solidFill>
                  <a:srgbClr val="FFFFFF"/>
                </a:solidFill>
              </a:rPr>
              <a:t>At last, Using the K-value, we will find the cluster labels for each </a:t>
            </a:r>
            <a:r>
              <a:rPr lang="en-US" sz="1500" dirty="0" err="1">
                <a:solidFill>
                  <a:srgbClr val="FFFFFF"/>
                </a:solidFill>
              </a:rPr>
              <a:t>an</a:t>
            </a:r>
            <a:r>
              <a:rPr lang="en-US" sz="1500" dirty="0">
                <a:solidFill>
                  <a:srgbClr val="FFFFFF"/>
                </a:solidFill>
              </a:rPr>
              <a:t> every place and last we will plot the map and find the most common venue point in the selective district.</a:t>
            </a:r>
          </a:p>
          <a:p>
            <a:pPr marL="305435" indent="-305435">
              <a:lnSpc>
                <a:spcPct val="110000"/>
              </a:lnSpc>
            </a:pPr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5624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875485B9-8EE1-447A-9C08-F7D6B532A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963707F-B98C-4143-AFCF-D6B56C975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405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D2DFBB-460D-4ECB-BD76-509C99DAD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5583" y="601197"/>
            <a:ext cx="5009388" cy="578936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AE812C-BFD8-412A-B25E-82CCD8E54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26" y="1419225"/>
            <a:ext cx="4320227" cy="23951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Methodology- Bangalore dataset</a:t>
            </a:r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58DC663-A2D9-451E-928B-F4BA26563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5849" y="1078933"/>
            <a:ext cx="5710061" cy="1784394"/>
          </a:xfrm>
          <a:prstGeom prst="rect">
            <a:avLst/>
          </a:prstGeom>
        </p:spPr>
      </p:pic>
      <p:pic>
        <p:nvPicPr>
          <p:cNvPr id="4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AA0362DF-DFDC-4053-ABDE-3AAE12B692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46760" y="3640668"/>
            <a:ext cx="4263407" cy="274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6145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00401440-1DC9-4C9E-A3BA-4DECEEB46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5" descr="A close up of a street&#10;&#10;Description generated with high confidence">
            <a:extLst>
              <a:ext uri="{FF2B5EF4-FFF2-40B4-BE49-F238E27FC236}">
                <a16:creationId xmlns:a16="http://schemas.microsoft.com/office/drawing/2014/main" id="{6748DEFC-50F4-44C9-AC2A-990423290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39" y="1539260"/>
            <a:ext cx="5331481" cy="1439499"/>
          </a:xfrm>
          <a:prstGeom prst="rect">
            <a:avLst/>
          </a:prstGeom>
        </p:spPr>
      </p:pic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EE3F140-02CB-4BBC-ABC0-8BF046C9D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rgbClr val="465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1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911C2831-A30E-4DE2-A3FC-9AE043359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639574"/>
            <a:ext cx="5331478" cy="3238872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59623"/>
            <a:ext cx="11303626" cy="20511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23FA7-CA15-493C-BEB1-D3E21A04E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4596992"/>
            <a:ext cx="3353432" cy="16070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Methodology-Bangalore dataset cont'd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F8D5CF13-4737-4B3C-8360-0ADCB2B33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1491" y="4596992"/>
            <a:ext cx="7240909" cy="1607012"/>
          </a:xfrm>
        </p:spPr>
        <p:txBody>
          <a:bodyPr>
            <a:normAutofit/>
          </a:bodyPr>
          <a:lstStyle/>
          <a:p>
            <a:pPr marL="305435" indent="-305435"/>
            <a:r>
              <a:rPr lang="en-US" dirty="0">
                <a:solidFill>
                  <a:srgbClr val="FFFFFF"/>
                </a:solidFill>
              </a:rPr>
              <a:t>Silhouette score and Most common venue.</a:t>
            </a:r>
          </a:p>
        </p:txBody>
      </p:sp>
    </p:spTree>
    <p:extLst>
      <p:ext uri="{BB962C8B-B14F-4D97-AF65-F5344CB8AC3E}">
        <p14:creationId xmlns:p14="http://schemas.microsoft.com/office/powerpoint/2010/main" val="18280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63FC0CD-F19B-4D9C-9C47-EB7E9D16E4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EEB21-A59F-4FD9-B6C9-06F681FE8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23901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Methodology- bangalore dataset cont'd</a:t>
            </a:r>
            <a:br>
              <a:rPr lang="en-US" sz="3600" dirty="0"/>
            </a:br>
            <a:r>
              <a:rPr lang="en-US" sz="3600"/>
              <a:t>final cluster labels</a:t>
            </a:r>
            <a:endParaRPr lang="en-US" sz="3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E70159E-5269-4C18-AA0B-D50513DB3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BE9C8C-98B2-41C2-B47B-9A396CBA2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2ECCA3D-5ECA-4A8B-B9D7-CE6DEB72B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B15EEC0-2BD7-4783-A47F-B534716EF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3912" y="2491232"/>
            <a:ext cx="10544175" cy="3333750"/>
          </a:xfrm>
        </p:spPr>
      </p:pic>
    </p:spTree>
    <p:extLst>
      <p:ext uri="{BB962C8B-B14F-4D97-AF65-F5344CB8AC3E}">
        <p14:creationId xmlns:p14="http://schemas.microsoft.com/office/powerpoint/2010/main" val="173731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0401440-1DC9-4C9E-A3BA-4DECEEB46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0572F33-3D22-47F3-AF71-AA52FDA88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70" y="1360232"/>
            <a:ext cx="5868788" cy="1895248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E3F140-02CB-4BBC-ABC0-8BF046C9D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rgbClr val="465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342A1051-39D4-4C5D-B70D-6724FB96E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666231"/>
            <a:ext cx="5331478" cy="318555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59623"/>
            <a:ext cx="11303626" cy="20511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CDCD12-1CBE-4931-B6C4-0812EF0A5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4596992"/>
            <a:ext cx="3353432" cy="160701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Methodology- Hyderabad dataset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93FF6FC-92B3-465F-962A-9C8D8BFB6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1491" y="4596992"/>
            <a:ext cx="7240909" cy="1607012"/>
          </a:xfrm>
        </p:spPr>
        <p:txBody>
          <a:bodyPr>
            <a:normAutofit/>
          </a:bodyPr>
          <a:lstStyle/>
          <a:p>
            <a:pPr marL="305435" indent="-305435"/>
            <a:r>
              <a:rPr lang="en-US" dirty="0">
                <a:solidFill>
                  <a:srgbClr val="FFFFFF"/>
                </a:solidFill>
              </a:rPr>
              <a:t>Places with lat and long and plot of the places(pin codes).</a:t>
            </a:r>
          </a:p>
        </p:txBody>
      </p:sp>
    </p:spTree>
    <p:extLst>
      <p:ext uri="{BB962C8B-B14F-4D97-AF65-F5344CB8AC3E}">
        <p14:creationId xmlns:p14="http://schemas.microsoft.com/office/powerpoint/2010/main" val="370383901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243241"/>
      </a:dk2>
      <a:lt2>
        <a:srgbClr val="E8E8E2"/>
      </a:lt2>
      <a:accent1>
        <a:srgbClr val="4C40E9"/>
      </a:accent1>
      <a:accent2>
        <a:srgbClr val="1759D5"/>
      </a:accent2>
      <a:accent3>
        <a:srgbClr val="25B1DC"/>
      </a:accent3>
      <a:accent4>
        <a:srgbClr val="14B89B"/>
      </a:accent4>
      <a:accent5>
        <a:srgbClr val="21BB5F"/>
      </a:accent5>
      <a:accent6>
        <a:srgbClr val="17BE15"/>
      </a:accent6>
      <a:hlink>
        <a:srgbClr val="31956A"/>
      </a:hlink>
      <a:folHlink>
        <a:srgbClr val="7F7F7F"/>
      </a:folHlink>
    </a:clrScheme>
    <a:fontScheme name="Dividend">
      <a:maj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DividendVTI</vt:lpstr>
      <vt:lpstr>The Battle of Neighborhood - Hyderabad vs Bangalore </vt:lpstr>
      <vt:lpstr>Contents</vt:lpstr>
      <vt:lpstr>Introduction – problem statement</vt:lpstr>
      <vt:lpstr>Data used</vt:lpstr>
      <vt:lpstr>methodology</vt:lpstr>
      <vt:lpstr>Methodology- Bangalore dataset</vt:lpstr>
      <vt:lpstr>Methodology-Bangalore dataset cont'd</vt:lpstr>
      <vt:lpstr>Methodology- bangalore dataset cont'd final cluster labels</vt:lpstr>
      <vt:lpstr>Methodology- Hyderabad dataset</vt:lpstr>
      <vt:lpstr>Methodology- Hyderabad dataset cont'd</vt:lpstr>
      <vt:lpstr>Methodology Hyderabad – Cont'd Silhouette score and final cluster labels</vt:lpstr>
      <vt:lpstr>Results for Bangalore dataset</vt:lpstr>
      <vt:lpstr>Result for Hyderabad dataset</vt:lpstr>
      <vt:lpstr>Discussion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503</cp:revision>
  <dcterms:created xsi:type="dcterms:W3CDTF">2020-04-08T17:31:26Z</dcterms:created>
  <dcterms:modified xsi:type="dcterms:W3CDTF">2020-04-09T04:14:13Z</dcterms:modified>
</cp:coreProperties>
</file>

<file path=docProps/thumbnail.jpeg>
</file>